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33"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Data%20Wrangling_FinalPresent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EDA%20with%20Data%20Visualization_FinalPresent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EDA%20with%20SQL_FinalPresent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Interactive%20Map%20with%20Folium_Final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PlotlyApps.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Machine%20Learning%20Prediction_Final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evinrioharris/IBM-Courses-Data-Science/blob/main/Applied%20Data%20Science%20Capstone/Data%20Collection%20API_FinalPresentation.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evinrioharris/IBM-Courses-Data-Science/blob/main/Applied%20Data%20Science%20Capstone/Data%20Collection%20with%20Web%20Scraping_FinalPresent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Kevin Rio Harristyando</a:t>
            </a:r>
          </a:p>
          <a:p>
            <a:r>
              <a:rPr lang="en-US" dirty="0">
                <a:solidFill>
                  <a:schemeClr val="bg2"/>
                </a:solidFill>
                <a:latin typeface="Abadi"/>
                <a:ea typeface="SF Pro" pitchFamily="2" charset="0"/>
                <a:cs typeface="SF Pro" pitchFamily="2" charset="0"/>
              </a:rPr>
              <a:t>21 November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54589" cy="4351338"/>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establish training labels, computed launch counts per site, and analyzed orbit frequencies. </a:t>
            </a:r>
          </a:p>
          <a:p>
            <a:r>
              <a:rPr lang="en-US" sz="2200" dirty="0">
                <a:solidFill>
                  <a:schemeClr val="accent3">
                    <a:lumMod val="25000"/>
                  </a:schemeClr>
                </a:solidFill>
                <a:latin typeface="Abadi" panose="020B0604020104020204" pitchFamily="34" charset="0"/>
              </a:rPr>
              <a:t>Additionally, we derived landing outcome labels from the outcome column and exported the findings to a CSV file.</a:t>
            </a:r>
          </a:p>
          <a:p>
            <a:r>
              <a:rPr lang="en-US" sz="2200" dirty="0">
                <a:solidFill>
                  <a:schemeClr val="accent3">
                    <a:lumMod val="25000"/>
                  </a:schemeClr>
                </a:solidFill>
                <a:latin typeface="Abadi" panose="020B0604020104020204" pitchFamily="34" charset="0"/>
              </a:rPr>
              <a:t>Link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https://github.com/kevinrioharris/IBM-Courses-Data-Science/blob/main/Applied%20Data%20Science%20Capstone/Data%20Wrangling_FinalPresentation.ipynb</a:t>
            </a:r>
            <a:r>
              <a:rPr lang="en-US" sz="2200" dirty="0">
                <a:solidFill>
                  <a:schemeClr val="accent3">
                    <a:lumMod val="25000"/>
                  </a:schemeClr>
                </a:solidFill>
                <a:latin typeface="Abadi" panose="020B0604020104020204" pitchFamily="34" charset="0"/>
              </a:rPr>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4D1B5C7-7DEA-7C93-5190-188FCBD9E7C5}"/>
              </a:ext>
            </a:extLst>
          </p:cNvPr>
          <p:cNvPicPr>
            <a:picLocks noChangeAspect="1"/>
          </p:cNvPicPr>
          <p:nvPr/>
        </p:nvPicPr>
        <p:blipFill>
          <a:blip r:embed="rId4"/>
          <a:stretch>
            <a:fillRect/>
          </a:stretch>
        </p:blipFill>
        <p:spPr>
          <a:xfrm>
            <a:off x="6611550" y="2011680"/>
            <a:ext cx="4674061" cy="33913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19310" cy="23348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a:rPr>
              <a:t>And As we can see that the </a:t>
            </a:r>
            <a:r>
              <a:rPr lang="en-US" sz="2200" dirty="0" err="1">
                <a:solidFill>
                  <a:schemeClr val="accent3">
                    <a:lumMod val="25000"/>
                  </a:schemeClr>
                </a:solidFill>
                <a:latin typeface="Abadi"/>
              </a:rPr>
              <a:t>sucess</a:t>
            </a:r>
            <a:r>
              <a:rPr lang="en-US" sz="2200" dirty="0">
                <a:solidFill>
                  <a:schemeClr val="accent3">
                    <a:lumMod val="25000"/>
                  </a:schemeClr>
                </a:solidFill>
                <a:latin typeface="Abadi"/>
              </a:rPr>
              <a:t> rate since 2013 kept increasing till 2020</a:t>
            </a: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rPr>
              <a:t>Link Notebook:</a:t>
            </a:r>
            <a:br>
              <a:rPr lang="en-US" sz="2400" dirty="0">
                <a:solidFill>
                  <a:schemeClr val="accent3">
                    <a:lumMod val="25000"/>
                  </a:schemeClr>
                </a:solidFill>
                <a:latin typeface="Abadi"/>
              </a:rPr>
            </a:br>
            <a:r>
              <a:rPr lang="en-US" sz="1400" dirty="0">
                <a:solidFill>
                  <a:schemeClr val="accent3">
                    <a:lumMod val="25000"/>
                  </a:schemeClr>
                </a:solidFill>
                <a:latin typeface="Abadi"/>
                <a:hlinkClick r:id="rId3"/>
              </a:rPr>
              <a:t>https://github.com/kevinrioharris/IBM-Courses-Data-Science/blob/main/Applied%20Data%20Science%20Capstone/EDA%20with%20Data%20Visualization_FinalPresentation.ipynb</a:t>
            </a:r>
            <a:r>
              <a:rPr lang="en-US" sz="14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4B0AD84-E450-B2E9-EF53-C4C1F3B83A86}"/>
              </a:ext>
            </a:extLst>
          </p:cNvPr>
          <p:cNvPicPr>
            <a:picLocks noChangeAspect="1"/>
          </p:cNvPicPr>
          <p:nvPr/>
        </p:nvPicPr>
        <p:blipFill>
          <a:blip r:embed="rId4"/>
          <a:stretch>
            <a:fillRect/>
          </a:stretch>
        </p:blipFill>
        <p:spPr>
          <a:xfrm>
            <a:off x="6585300" y="1541794"/>
            <a:ext cx="4356309" cy="2370040"/>
          </a:xfrm>
          <a:prstGeom prst="rect">
            <a:avLst/>
          </a:prstGeom>
        </p:spPr>
      </p:pic>
      <p:pic>
        <p:nvPicPr>
          <p:cNvPr id="8" name="Picture 7">
            <a:extLst>
              <a:ext uri="{FF2B5EF4-FFF2-40B4-BE49-F238E27FC236}">
                <a16:creationId xmlns:a16="http://schemas.microsoft.com/office/drawing/2014/main" id="{9D243FF0-725A-572B-71A6-8283B5C5D69D}"/>
              </a:ext>
            </a:extLst>
          </p:cNvPr>
          <p:cNvPicPr>
            <a:picLocks noChangeAspect="1"/>
          </p:cNvPicPr>
          <p:nvPr/>
        </p:nvPicPr>
        <p:blipFill>
          <a:blip r:embed="rId5"/>
          <a:stretch>
            <a:fillRect/>
          </a:stretch>
        </p:blipFill>
        <p:spPr>
          <a:xfrm>
            <a:off x="6585299" y="4032471"/>
            <a:ext cx="4356309" cy="231823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seamlessly imported the SpaceX dataset into a PostgreSQL database within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a:t>
            </a:r>
          </a:p>
          <a:p>
            <a:pPr>
              <a:lnSpc>
                <a:spcPct val="100000"/>
              </a:lnSpc>
              <a:spcBef>
                <a:spcPts val="1400"/>
              </a:spcBef>
            </a:pPr>
            <a:r>
              <a:rPr lang="en-US" sz="2200" dirty="0">
                <a:solidFill>
                  <a:schemeClr val="accent3">
                    <a:lumMod val="25000"/>
                  </a:schemeClr>
                </a:solidFill>
                <a:latin typeface="Abadi"/>
              </a:rPr>
              <a:t>Employing EDA with SQL for exploratory data analysis, we extracted key insights, including:</a:t>
            </a:r>
          </a:p>
          <a:p>
            <a:pPr lvl="1">
              <a:lnSpc>
                <a:spcPct val="100000"/>
              </a:lnSpc>
              <a:spcBef>
                <a:spcPts val="1400"/>
              </a:spcBef>
            </a:pPr>
            <a:r>
              <a:rPr lang="en-US" sz="1400" dirty="0">
                <a:solidFill>
                  <a:schemeClr val="accent3">
                    <a:lumMod val="25000"/>
                  </a:schemeClr>
                </a:solidFill>
                <a:latin typeface="Abadi"/>
              </a:rPr>
              <a:t>The names of unique launch sites in the space mission.</a:t>
            </a:r>
          </a:p>
          <a:p>
            <a:pPr lvl="1">
              <a:lnSpc>
                <a:spcPct val="100000"/>
              </a:lnSpc>
              <a:spcBef>
                <a:spcPts val="1400"/>
              </a:spcBef>
            </a:pPr>
            <a:r>
              <a:rPr lang="en-US" sz="14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The total number of successful and failure mission outcomes</a:t>
            </a:r>
          </a:p>
          <a:p>
            <a:pPr lvl="1">
              <a:lnSpc>
                <a:spcPct val="100000"/>
              </a:lnSpc>
              <a:spcBef>
                <a:spcPts val="1400"/>
              </a:spcBef>
            </a:pPr>
            <a:r>
              <a:rPr lang="en-US" sz="1400" dirty="0">
                <a:solidFill>
                  <a:schemeClr val="accent3">
                    <a:lumMod val="25000"/>
                  </a:schemeClr>
                </a:solidFill>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Link Notebook: </a:t>
            </a:r>
            <a:r>
              <a:rPr lang="en-US" sz="1400" dirty="0">
                <a:solidFill>
                  <a:schemeClr val="accent3">
                    <a:lumMod val="25000"/>
                  </a:schemeClr>
                </a:solidFill>
                <a:latin typeface="Abadi"/>
                <a:hlinkClick r:id="rId3"/>
              </a:rPr>
              <a:t>https://github.com/kevinrioharris/IBM-Courses-Data-Science/blob/main/Applied%20Data%20Science%20Capstone/EDA%20with%20SQL_FinalPresentation.ipynb</a:t>
            </a:r>
            <a:r>
              <a:rPr lang="en-US" sz="1400" dirty="0">
                <a:solidFill>
                  <a:schemeClr val="accent3">
                    <a:lumMod val="25000"/>
                  </a:schemeClr>
                </a:solidFill>
                <a:latin typeface="Abadi"/>
              </a:rPr>
              <a:t> </a:t>
            </a:r>
            <a:endParaRPr lang="en-US" sz="22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 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notebook: </a:t>
            </a:r>
            <a:r>
              <a:rPr lang="en-US" sz="2200" dirty="0">
                <a:solidFill>
                  <a:schemeClr val="accent3">
                    <a:lumMod val="25000"/>
                  </a:schemeClr>
                </a:solidFill>
                <a:latin typeface="Abadi" panose="020B0604020104020204" pitchFamily="34" charset="0"/>
                <a:hlinkClick r:id="rId3"/>
              </a:rPr>
              <a:t>https://github.com/kevinrioharris/IBM-Courses-Data-Science/blob/main/Applied%20Data%20Science%20Capstone/Interactive%20Map%20with%20Folium_FinalP.ipynb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Link Code: </a:t>
            </a:r>
            <a:r>
              <a:rPr lang="en-US" sz="2200" dirty="0">
                <a:solidFill>
                  <a:schemeClr val="accent3">
                    <a:lumMod val="25000"/>
                  </a:schemeClr>
                </a:solidFill>
                <a:latin typeface="Abadi"/>
                <a:hlinkClick r:id="rId3"/>
              </a:rPr>
              <a:t>https://github.com/kevinrioharris/IBM-Courses-Data-Science/blob/main/Applied%20Data%20Science%20Capstone/PlotlyApps.py</a:t>
            </a:r>
            <a:r>
              <a:rPr lang="en-US" sz="2200" dirty="0">
                <a:solidFill>
                  <a:schemeClr val="accent3">
                    <a:lumMod val="25000"/>
                  </a:schemeClr>
                </a:solidFill>
                <a:latin typeface="Abadi"/>
              </a:rPr>
              <a:t> </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Link Notebook: </a:t>
            </a:r>
            <a:r>
              <a:rPr lang="en-US" sz="2200" dirty="0">
                <a:solidFill>
                  <a:schemeClr val="accent3">
                    <a:lumMod val="25000"/>
                  </a:schemeClr>
                </a:solidFill>
                <a:latin typeface="Abadi" panose="020B0604020104020204" pitchFamily="34" charset="0"/>
                <a:hlinkClick r:id="rId3"/>
              </a:rPr>
              <a:t>https://github.com/kevinrioharris/IBM-Courses-Data-Science/blob/main/Applied%20Data%20Science%20Capstone/Machine%20Learning%20Prediction_FinalP.ipynb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Best classification model is </a:t>
            </a:r>
            <a:r>
              <a:rPr lang="en-US" sz="2200" b="1"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with a accuracy score of 0.8732142857142856</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993" y="2057400"/>
            <a:ext cx="9977205"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44314D6-0C24-DF9A-B7F6-52565CEF9F11}"/>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5360" y="2069757"/>
            <a:ext cx="10088879"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Greate</a:t>
            </a:r>
            <a:r>
              <a:rPr lang="en-US" sz="2200" dirty="0">
                <a:solidFill>
                  <a:schemeClr val="accent3">
                    <a:lumMod val="25000"/>
                  </a:schemeClr>
                </a:solidFill>
                <a:latin typeface="Abadi" panose="020B0604020104020204" pitchFamily="34" charset="0"/>
              </a:rPr>
              <a:t>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AFA37CE-F2C5-026F-896D-811665DDFCAC}"/>
              </a:ext>
            </a:extLst>
          </p:cNvPr>
          <p:cNvPicPr>
            <a:picLocks noChangeAspect="1"/>
          </p:cNvPicPr>
          <p:nvPr/>
        </p:nvPicPr>
        <p:blipFill>
          <a:blip r:embed="rId3"/>
          <a:stretch>
            <a:fillRect/>
          </a:stretch>
        </p:blipFill>
        <p:spPr>
          <a:xfrm>
            <a:off x="1790828" y="3250659"/>
            <a:ext cx="8473966"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chor="ctr">
            <a:normAutofit/>
          </a:bodyPr>
          <a:lstStyle/>
          <a:p>
            <a:pPr marL="0" indent="0" algn="ctr">
              <a:spcBef>
                <a:spcPts val="1400"/>
              </a:spcBef>
              <a:buNone/>
            </a:pPr>
            <a:r>
              <a:rPr lang="en-US" sz="2200" dirty="0">
                <a:latin typeface="Abadi" panose="020B0604020104020204" pitchFamily="34" charset="0"/>
              </a:rPr>
              <a:t>From the plot, we can see that ES-L1, GEO, HEO, SSO, VLEO had the most success rate.</a:t>
            </a:r>
          </a:p>
          <a:p>
            <a:pPr marL="0" indent="0" algn="ctr">
              <a:spcBef>
                <a:spcPts val="1400"/>
              </a:spcBef>
              <a:buNone/>
            </a:pPr>
            <a:endParaRPr lang="en-US"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3EE52D5-0318-2A20-5F09-81B8781CD6BC}"/>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5545" y="2069756"/>
            <a:ext cx="10400909"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0271885-9335-8920-7A73-14B2C5B2D4AD}"/>
              </a:ext>
            </a:extLst>
          </p:cNvPr>
          <p:cNvPicPr>
            <a:picLocks noChangeAspect="1"/>
          </p:cNvPicPr>
          <p:nvPr/>
        </p:nvPicPr>
        <p:blipFill>
          <a:blip r:embed="rId3"/>
          <a:stretch>
            <a:fillRect/>
          </a:stretch>
        </p:blipFill>
        <p:spPr>
          <a:xfrm>
            <a:off x="1896082"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035149" cy="381158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320276E-40CE-CB80-8C80-C394CD837290}"/>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67985" y="5382327"/>
            <a:ext cx="9456029" cy="775945"/>
          </a:xfrm>
          <a:prstGeom prst="rect">
            <a:avLst/>
          </a:prstGeom>
        </p:spPr>
        <p:txBody>
          <a:bodyPr>
            <a:normAutofit/>
          </a:bodyPr>
          <a:lstStyle/>
          <a:p>
            <a:pPr marL="0" indent="0" algn="ctr">
              <a:spcBef>
                <a:spcPts val="1400"/>
              </a:spcBef>
              <a:buNone/>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64BCBE8-163C-A25F-ADD5-E6669593F2C6}"/>
              </a:ext>
            </a:extLst>
          </p:cNvPr>
          <p:cNvPicPr>
            <a:picLocks noChangeAspect="1"/>
          </p:cNvPicPr>
          <p:nvPr/>
        </p:nvPicPr>
        <p:blipFill>
          <a:blip r:embed="rId3"/>
          <a:stretch>
            <a:fillRect/>
          </a:stretch>
        </p:blipFill>
        <p:spPr>
          <a:xfrm>
            <a:off x="2944045" y="1510823"/>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65870" cy="4351338"/>
          </a:xfrm>
          <a:prstGeom prst="rect">
            <a:avLst/>
          </a:prstGeom>
        </p:spPr>
        <p:txBody>
          <a:bodyPr anchor="ctr">
            <a:normAutofit/>
          </a:bodyPr>
          <a:lstStyle/>
          <a:p>
            <a:pPr marL="0" indent="0" algn="ctr">
              <a:spcBef>
                <a:spcPts val="1400"/>
              </a:spcBef>
              <a:buNone/>
            </a:pPr>
            <a:r>
              <a:rPr lang="en-US" sz="2200" dirty="0">
                <a:latin typeface="Abadi" panose="020B0604020104020204" pitchFamily="34" charset="0"/>
              </a:rPr>
              <a:t>We used the keyword </a:t>
            </a:r>
            <a:r>
              <a:rPr lang="en-US" sz="2200" b="1" dirty="0">
                <a:latin typeface="Abadi" panose="020B0604020104020204" pitchFamily="34" charset="0"/>
              </a:rPr>
              <a:t>DISTINCT</a:t>
            </a:r>
            <a:r>
              <a:rPr lang="en-US" sz="2200" dirty="0">
                <a:latin typeface="Abadi" panose="020B0604020104020204" pitchFamily="34" charset="0"/>
              </a:rPr>
              <a:t> on the </a:t>
            </a:r>
            <a:r>
              <a:rPr lang="en-US" sz="2200" dirty="0" err="1">
                <a:latin typeface="Abadi" panose="020B0604020104020204" pitchFamily="34" charset="0"/>
              </a:rPr>
              <a:t>LaunchSite</a:t>
            </a:r>
            <a:r>
              <a:rPr lang="en-US" sz="2200" dirty="0">
                <a:latin typeface="Abadi" panose="020B0604020104020204" pitchFamily="34" charset="0"/>
              </a:rPr>
              <a:t> to show only unique launch sites from the SpaceX data.</a:t>
            </a:r>
          </a:p>
          <a:p>
            <a:pPr marL="0" indent="0" algn="ctr">
              <a:spcBef>
                <a:spcPts val="1400"/>
              </a:spcBef>
              <a:buNone/>
            </a:pPr>
            <a:r>
              <a:rPr lang="en-US" sz="2200" dirty="0">
                <a:latin typeface="Abadi" panose="020B0604020104020204" pitchFamily="34" charset="0"/>
              </a:rPr>
              <a:t>It shows </a:t>
            </a:r>
          </a:p>
          <a:p>
            <a:pPr algn="ctr">
              <a:spcBef>
                <a:spcPts val="1400"/>
              </a:spcBef>
            </a:pPr>
            <a:r>
              <a:rPr lang="en-US" sz="2200" b="1" dirty="0">
                <a:latin typeface="Abadi" panose="020B0604020104020204" pitchFamily="34" charset="0"/>
              </a:rPr>
              <a:t>CCAFS LC-40</a:t>
            </a:r>
          </a:p>
          <a:p>
            <a:pPr algn="ctr">
              <a:spcBef>
                <a:spcPts val="1400"/>
              </a:spcBef>
            </a:pPr>
            <a:r>
              <a:rPr lang="en-US" sz="2200" b="1" dirty="0">
                <a:latin typeface="Abadi" panose="020B0604020104020204" pitchFamily="34" charset="0"/>
              </a:rPr>
              <a:t>VAFB SLC-4E </a:t>
            </a:r>
          </a:p>
          <a:p>
            <a:pPr algn="ctr">
              <a:spcBef>
                <a:spcPts val="1400"/>
              </a:spcBef>
            </a:pPr>
            <a:r>
              <a:rPr lang="en-US" sz="2200" b="1" dirty="0">
                <a:latin typeface="Abadi" panose="020B0604020104020204" pitchFamily="34" charset="0"/>
              </a:rPr>
              <a:t>KSC LC-39A</a:t>
            </a:r>
          </a:p>
          <a:p>
            <a:pPr algn="ctr">
              <a:spcBef>
                <a:spcPts val="1400"/>
              </a:spcBef>
            </a:pPr>
            <a:r>
              <a:rPr lang="en-US" sz="2200" b="1" dirty="0">
                <a:latin typeface="Abadi" panose="020B0604020104020204" pitchFamily="34" charset="0"/>
              </a:rPr>
              <a:t>CCAFS SLC-40</a:t>
            </a:r>
          </a:p>
          <a:p>
            <a:pPr marL="0" indent="0">
              <a:spcBef>
                <a:spcPts val="1400"/>
              </a:spcBef>
              <a:buNone/>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8205E0FF-9697-00A2-0107-E1C1151F2712}"/>
              </a:ext>
            </a:extLst>
          </p:cNvPr>
          <p:cNvPicPr>
            <a:picLocks noChangeAspect="1"/>
          </p:cNvPicPr>
          <p:nvPr/>
        </p:nvPicPr>
        <p:blipFill>
          <a:blip r:embed="rId3"/>
          <a:stretch>
            <a:fillRect/>
          </a:stretch>
        </p:blipFill>
        <p:spPr>
          <a:xfrm>
            <a:off x="6037903" y="2215659"/>
            <a:ext cx="4840883" cy="301107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63440"/>
            <a:ext cx="9745589" cy="1513522"/>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 by using LIKE function and LIMIT for displaying only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AA46B4DF-BEC6-FE44-3059-5A76872410BB}"/>
              </a:ext>
            </a:extLst>
          </p:cNvPr>
          <p:cNvPicPr>
            <a:picLocks noChangeAspect="1"/>
          </p:cNvPicPr>
          <p:nvPr/>
        </p:nvPicPr>
        <p:blipFill>
          <a:blip r:embed="rId3"/>
          <a:stretch>
            <a:fillRect/>
          </a:stretch>
        </p:blipFill>
        <p:spPr>
          <a:xfrm>
            <a:off x="770011" y="1581599"/>
            <a:ext cx="10210800" cy="29922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launched by NASA is </a:t>
            </a:r>
            <a:r>
              <a:rPr lang="en-US" sz="2200" b="1" u="sng" dirty="0">
                <a:solidFill>
                  <a:schemeClr val="accent3">
                    <a:lumMod val="25000"/>
                  </a:schemeClr>
                </a:solidFill>
                <a:latin typeface="Abadi" panose="020B0604020104020204" pitchFamily="34" charset="0"/>
              </a:rPr>
              <a:t>45596</a:t>
            </a:r>
            <a:r>
              <a:rPr lang="en-US" sz="2200" dirty="0">
                <a:solidFill>
                  <a:schemeClr val="accent3">
                    <a:lumMod val="25000"/>
                  </a:schemeClr>
                </a:solidFill>
                <a:latin typeface="Abadi" panose="020B0604020104020204" pitchFamily="34" charset="0"/>
              </a:rPr>
              <a:t>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BB29B11-46F9-464E-5B26-04F7626FB875}"/>
              </a:ext>
            </a:extLst>
          </p:cNvPr>
          <p:cNvPicPr>
            <a:picLocks noChangeAspect="1"/>
          </p:cNvPicPr>
          <p:nvPr/>
        </p:nvPicPr>
        <p:blipFill>
          <a:blip r:embed="rId3"/>
          <a:stretch>
            <a:fillRect/>
          </a:stretch>
        </p:blipFill>
        <p:spPr>
          <a:xfrm>
            <a:off x="2306560" y="2852634"/>
            <a:ext cx="6974600" cy="30293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024750" cy="4351338"/>
          </a:xfrm>
          <a:prstGeom prst="rect">
            <a:avLst/>
          </a:prstGeom>
        </p:spPr>
        <p:txBody>
          <a:bodyPr anchor="ctr">
            <a:normAutofit/>
          </a:bodyPr>
          <a:lstStyle/>
          <a:p>
            <a:pPr marL="0" indent="0" algn="ctr">
              <a:spcBef>
                <a:spcPts val="1400"/>
              </a:spcBef>
              <a:buNone/>
            </a:pPr>
            <a:r>
              <a:rPr lang="en-US" sz="2400" dirty="0">
                <a:latin typeface="Abadi" panose="020B0604020104020204" pitchFamily="34" charset="0"/>
              </a:rPr>
              <a:t>We calculated the average payload mass carried by booster version F9 v1.1 is </a:t>
            </a:r>
            <a:r>
              <a:rPr lang="en-US" sz="2400" b="1" u="sng" dirty="0">
                <a:latin typeface="Abadi" panose="020B0604020104020204" pitchFamily="34" charset="0"/>
              </a:rPr>
              <a:t>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E3B8800-39BA-9258-7110-A144CAD17069}"/>
              </a:ext>
            </a:extLst>
          </p:cNvPr>
          <p:cNvPicPr>
            <a:picLocks noChangeAspect="1"/>
          </p:cNvPicPr>
          <p:nvPr/>
        </p:nvPicPr>
        <p:blipFill>
          <a:blip r:embed="rId3"/>
          <a:stretch>
            <a:fillRect/>
          </a:stretch>
        </p:blipFill>
        <p:spPr>
          <a:xfrm>
            <a:off x="3929342" y="2195371"/>
            <a:ext cx="7528630" cy="33513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7878" y="1860728"/>
            <a:ext cx="9745589" cy="4351338"/>
          </a:xfrm>
          <a:prstGeom prst="rect">
            <a:avLst/>
          </a:prstGeom>
        </p:spPr>
        <p:txBody>
          <a:bodyPr lIns="91440" tIns="45720" rIns="91440" bIns="45720" anchor="t">
            <a:normAutofit/>
          </a:bodyPr>
          <a:lstStyle/>
          <a:p>
            <a:pPr marL="0" indent="0" algn="ctr">
              <a:spcBef>
                <a:spcPts val="1400"/>
              </a:spcBef>
              <a:buNone/>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CD8D8A6-E8B2-BC65-D391-2435DA2CA0CD}"/>
              </a:ext>
            </a:extLst>
          </p:cNvPr>
          <p:cNvPicPr>
            <a:picLocks noChangeAspect="1"/>
          </p:cNvPicPr>
          <p:nvPr/>
        </p:nvPicPr>
        <p:blipFill>
          <a:blip r:embed="rId3"/>
          <a:stretch>
            <a:fillRect/>
          </a:stretch>
        </p:blipFill>
        <p:spPr>
          <a:xfrm>
            <a:off x="2068720" y="2831689"/>
            <a:ext cx="7563906" cy="294363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733762"/>
            <a:ext cx="9745589" cy="1455061"/>
          </a:xfrm>
          <a:prstGeom prst="rect">
            <a:avLst/>
          </a:prstGeom>
        </p:spPr>
        <p:txBody>
          <a:bodyPr lIns="91440" tIns="45720" rIns="91440" bIns="45720" anchor="t">
            <a:normAutofit/>
          </a:bodyPr>
          <a:lstStyle/>
          <a:p>
            <a:pPr marL="0" indent="0" algn="ctr">
              <a:spcBef>
                <a:spcPts val="1400"/>
              </a:spcBef>
              <a:buNone/>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4B62889-C5AC-3019-6153-7B5055397AB1}"/>
              </a:ext>
            </a:extLst>
          </p:cNvPr>
          <p:cNvPicPr>
            <a:picLocks noChangeAspect="1"/>
          </p:cNvPicPr>
          <p:nvPr/>
        </p:nvPicPr>
        <p:blipFill>
          <a:blip r:embed="rId3"/>
          <a:stretch>
            <a:fillRect/>
          </a:stretch>
        </p:blipFill>
        <p:spPr>
          <a:xfrm>
            <a:off x="2174235" y="1377053"/>
            <a:ext cx="7843530" cy="30728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7800"/>
            <a:ext cx="8398457" cy="487155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 with Web-Scraping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Perform interactive 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Perform predictive analysis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3596" y="3602098"/>
            <a:ext cx="9228429" cy="2639284"/>
          </a:xfrm>
          <a:prstGeom prst="rect">
            <a:avLst/>
          </a:prstGeom>
        </p:spPr>
        <p:txBody>
          <a:bodyPr anchor="ctr">
            <a:normAutofit/>
          </a:bodyPr>
          <a:lstStyle/>
          <a:p>
            <a:pPr marL="0" indent="0" algn="ctr">
              <a:spcBef>
                <a:spcPts val="1400"/>
              </a:spcBef>
              <a:buNone/>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marL="0" indent="0" algn="ctr">
              <a:spcBef>
                <a:spcPts val="1400"/>
              </a:spcBef>
              <a:buNone/>
            </a:pPr>
            <a:r>
              <a:rPr lang="en-US" sz="2400" dirty="0">
                <a:latin typeface="Abadi" panose="020B0604020104020204" pitchFamily="34" charset="0"/>
              </a:rPr>
              <a:t>We used </a:t>
            </a:r>
            <a:r>
              <a:rPr lang="en-US" sz="2400" b="1" dirty="0">
                <a:latin typeface="Abadi" panose="020B0604020104020204" pitchFamily="34" charset="0"/>
              </a:rPr>
              <a:t>CASE </a:t>
            </a:r>
            <a:r>
              <a:rPr lang="en-US" sz="2400" dirty="0">
                <a:latin typeface="Abadi" panose="020B0604020104020204" pitchFamily="34" charset="0"/>
              </a:rPr>
              <a:t>function to make it shorter code for doing both </a:t>
            </a:r>
            <a:r>
              <a:rPr lang="en-US" sz="2400" dirty="0" err="1">
                <a:latin typeface="Abadi" panose="020B0604020104020204" pitchFamily="34" charset="0"/>
              </a:rPr>
              <a:t>Mission_Outcome</a:t>
            </a:r>
            <a:r>
              <a:rPr lang="en-US" sz="2400" dirty="0">
                <a:latin typeface="Abadi" panose="020B0604020104020204" pitchFamily="34" charset="0"/>
              </a:rPr>
              <a:t> : </a:t>
            </a:r>
            <a:r>
              <a:rPr lang="en-US" sz="2400" b="1" dirty="0">
                <a:latin typeface="Abadi" panose="020B0604020104020204" pitchFamily="34" charset="0"/>
              </a:rPr>
              <a:t>Success </a:t>
            </a:r>
            <a:r>
              <a:rPr lang="en-US" sz="2400" dirty="0">
                <a:latin typeface="Abadi" panose="020B0604020104020204" pitchFamily="34" charset="0"/>
              </a:rPr>
              <a:t>or </a:t>
            </a:r>
            <a:r>
              <a:rPr lang="en-US" sz="2400" b="1" dirty="0">
                <a:latin typeface="Abadi" panose="020B0604020104020204" pitchFamily="34" charset="0"/>
              </a:rPr>
              <a:t>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05DF88A-1CEA-E149-A0AA-965C79CA2AEE}"/>
              </a:ext>
            </a:extLst>
          </p:cNvPr>
          <p:cNvPicPr>
            <a:picLocks noChangeAspect="1"/>
          </p:cNvPicPr>
          <p:nvPr/>
        </p:nvPicPr>
        <p:blipFill>
          <a:blip r:embed="rId3"/>
          <a:stretch>
            <a:fillRect/>
          </a:stretch>
        </p:blipFill>
        <p:spPr>
          <a:xfrm>
            <a:off x="3147934" y="1454782"/>
            <a:ext cx="5896132" cy="25208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157" y="2051148"/>
            <a:ext cx="4299037" cy="3703585"/>
          </a:xfrm>
          <a:prstGeom prst="rect">
            <a:avLst/>
          </a:prstGeom>
        </p:spPr>
        <p:txBody>
          <a:bodyPr anchor="ctr">
            <a:normAutofit/>
          </a:bodyPr>
          <a:lstStyle/>
          <a:p>
            <a:pPr marL="0" indent="0" algn="ctr">
              <a:spcBef>
                <a:spcPts val="1400"/>
              </a:spcBef>
              <a:buNone/>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marL="0" indent="0" algn="ctr">
              <a:spcBef>
                <a:spcPts val="1400"/>
              </a:spcBef>
              <a:buNone/>
            </a:pPr>
            <a:r>
              <a:rPr lang="en-US" sz="2400" dirty="0">
                <a:latin typeface="Abadi" panose="020B0604020104020204" pitchFamily="34" charset="0"/>
              </a:rPr>
              <a:t>Where The maximum payload is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F25EA0-9F8E-C669-36ED-7654C8C2A50A}"/>
              </a:ext>
            </a:extLst>
          </p:cNvPr>
          <p:cNvPicPr>
            <a:picLocks noChangeAspect="1"/>
          </p:cNvPicPr>
          <p:nvPr/>
        </p:nvPicPr>
        <p:blipFill>
          <a:blip r:embed="rId3"/>
          <a:stretch>
            <a:fillRect/>
          </a:stretch>
        </p:blipFill>
        <p:spPr>
          <a:xfrm>
            <a:off x="5069047" y="1991187"/>
            <a:ext cx="6388925" cy="40343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02177"/>
            <a:ext cx="9977938" cy="1874786"/>
          </a:xfrm>
          <a:prstGeom prst="rect">
            <a:avLst/>
          </a:prstGeom>
        </p:spPr>
        <p:txBody>
          <a:bodyPr lIns="91440" tIns="45720" rIns="91440" bIns="45720" anchor="ctr">
            <a:normAutofit/>
          </a:bodyPr>
          <a:lstStyle/>
          <a:p>
            <a:pPr marL="0" indent="0" algn="ctr">
              <a:lnSpc>
                <a:spcPct val="100000"/>
              </a:lnSpc>
              <a:spcBef>
                <a:spcPts val="1400"/>
              </a:spcBef>
              <a:buNone/>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3EB6E65-AB53-9268-BD35-D1453950960D}"/>
              </a:ext>
            </a:extLst>
          </p:cNvPr>
          <p:cNvPicPr>
            <a:picLocks noChangeAspect="1"/>
          </p:cNvPicPr>
          <p:nvPr/>
        </p:nvPicPr>
        <p:blipFill>
          <a:blip r:embed="rId3"/>
          <a:stretch>
            <a:fillRect/>
          </a:stretch>
        </p:blipFill>
        <p:spPr>
          <a:xfrm>
            <a:off x="609301" y="1507912"/>
            <a:ext cx="10993384" cy="30388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16782" cy="4335332"/>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based on date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7B4B7B8-6C1C-D11A-442F-6F196A535345}"/>
              </a:ext>
            </a:extLst>
          </p:cNvPr>
          <p:cNvPicPr>
            <a:picLocks noChangeAspect="1"/>
          </p:cNvPicPr>
          <p:nvPr/>
        </p:nvPicPr>
        <p:blipFill rotWithShape="1">
          <a:blip r:embed="rId3"/>
          <a:srcRect r="40116"/>
          <a:stretch/>
        </p:blipFill>
        <p:spPr>
          <a:xfrm>
            <a:off x="5487695" y="1675723"/>
            <a:ext cx="5797916" cy="41999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29967"/>
            <a:ext cx="4130876" cy="3668698"/>
          </a:xfrm>
          <a:prstGeom prst="rect">
            <a:avLst/>
          </a:prstGeom>
        </p:spPr>
        <p:txBody>
          <a:bodyPr lIns="91440" tIns="45720" rIns="91440" bIns="45720" anchor="ctr">
            <a:normAutofit/>
          </a:bodyPr>
          <a:lstStyle/>
          <a:p>
            <a:pPr marL="0" indent="0" algn="ctr">
              <a:lnSpc>
                <a:spcPct val="100000"/>
              </a:lnSpc>
              <a:spcBef>
                <a:spcPts val="1400"/>
              </a:spcBef>
              <a:buNone/>
            </a:pPr>
            <a:r>
              <a:rPr lang="en-US" sz="2200" dirty="0">
                <a:solidFill>
                  <a:schemeClr val="accent3">
                    <a:lumMod val="25000"/>
                  </a:schemeClr>
                </a:solidFill>
                <a:latin typeface="Abadi"/>
              </a:rPr>
              <a:t>We can see that the SpaceX Launch Site are in the United States of America coasts: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272040E0-9BF7-5D8D-2475-C4B31C643DE2}"/>
              </a:ext>
            </a:extLst>
          </p:cNvPr>
          <p:cNvPicPr>
            <a:picLocks noChangeAspect="1"/>
          </p:cNvPicPr>
          <p:nvPr/>
        </p:nvPicPr>
        <p:blipFill>
          <a:blip r:embed="rId3"/>
          <a:stretch>
            <a:fillRect/>
          </a:stretch>
        </p:blipFill>
        <p:spPr>
          <a:xfrm>
            <a:off x="4900886" y="1929967"/>
            <a:ext cx="6384725" cy="36686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02E8F4-4F87-063A-CD01-1B51C6673D96}"/>
              </a:ext>
            </a:extLst>
          </p:cNvPr>
          <p:cNvPicPr>
            <a:picLocks noChangeAspect="1"/>
          </p:cNvPicPr>
          <p:nvPr/>
        </p:nvPicPr>
        <p:blipFill>
          <a:blip r:embed="rId3"/>
          <a:stretch>
            <a:fillRect/>
          </a:stretch>
        </p:blipFill>
        <p:spPr>
          <a:xfrm>
            <a:off x="866469" y="2057811"/>
            <a:ext cx="3441074" cy="2181529"/>
          </a:xfrm>
          <a:prstGeom prst="rect">
            <a:avLst/>
          </a:prstGeom>
        </p:spPr>
      </p:pic>
      <p:pic>
        <p:nvPicPr>
          <p:cNvPr id="13" name="Picture 12">
            <a:extLst>
              <a:ext uri="{FF2B5EF4-FFF2-40B4-BE49-F238E27FC236}">
                <a16:creationId xmlns:a16="http://schemas.microsoft.com/office/drawing/2014/main" id="{8AE57CA3-5A90-CFE2-8854-4409B0ABF594}"/>
              </a:ext>
            </a:extLst>
          </p:cNvPr>
          <p:cNvPicPr>
            <a:picLocks noChangeAspect="1"/>
          </p:cNvPicPr>
          <p:nvPr/>
        </p:nvPicPr>
        <p:blipFill>
          <a:blip r:embed="rId4"/>
          <a:stretch>
            <a:fillRect/>
          </a:stretch>
        </p:blipFill>
        <p:spPr>
          <a:xfrm>
            <a:off x="4307543" y="2057812"/>
            <a:ext cx="2356326" cy="218152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71822" y="1461075"/>
            <a:ext cx="4487790" cy="549050"/>
          </a:xfrm>
          <a:prstGeom prst="rect">
            <a:avLst/>
          </a:prstGeom>
        </p:spPr>
        <p:txBody>
          <a:bodyPr lIns="91440" tIns="45720" rIns="91440" bIns="45720" anchor="ctr">
            <a:normAutofit/>
          </a:bodyPr>
          <a:lstStyle/>
          <a:p>
            <a:pPr marL="0" indent="0" algn="ctr">
              <a:lnSpc>
                <a:spcPct val="100000"/>
              </a:lnSpc>
              <a:spcBef>
                <a:spcPts val="1400"/>
              </a:spcBef>
              <a:buNone/>
            </a:pPr>
            <a:r>
              <a:rPr lang="en-US" sz="2200" dirty="0">
                <a:solidFill>
                  <a:schemeClr val="accent3">
                    <a:lumMod val="25000"/>
                  </a:schemeClr>
                </a:solidFill>
                <a:latin typeface="Abadi"/>
              </a:rPr>
              <a:t>Florida Launch Sites</a:t>
            </a:r>
            <a:endParaRPr lang="en-US" sz="24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successful launch using color labels</a:t>
            </a:r>
          </a:p>
        </p:txBody>
      </p:sp>
      <p:pic>
        <p:nvPicPr>
          <p:cNvPr id="7" name="Picture 6">
            <a:extLst>
              <a:ext uri="{FF2B5EF4-FFF2-40B4-BE49-F238E27FC236}">
                <a16:creationId xmlns:a16="http://schemas.microsoft.com/office/drawing/2014/main" id="{A0C26B15-7303-467F-7084-B7477BD84F51}"/>
              </a:ext>
            </a:extLst>
          </p:cNvPr>
          <p:cNvPicPr>
            <a:picLocks noChangeAspect="1"/>
          </p:cNvPicPr>
          <p:nvPr/>
        </p:nvPicPr>
        <p:blipFill>
          <a:blip r:embed="rId5"/>
          <a:stretch>
            <a:fillRect/>
          </a:stretch>
        </p:blipFill>
        <p:spPr>
          <a:xfrm>
            <a:off x="908575" y="4239340"/>
            <a:ext cx="2521478" cy="2393903"/>
          </a:xfrm>
          <a:prstGeom prst="rect">
            <a:avLst/>
          </a:prstGeom>
        </p:spPr>
      </p:pic>
      <p:cxnSp>
        <p:nvCxnSpPr>
          <p:cNvPr id="10" name="Straight Connector 9">
            <a:extLst>
              <a:ext uri="{FF2B5EF4-FFF2-40B4-BE49-F238E27FC236}">
                <a16:creationId xmlns:a16="http://schemas.microsoft.com/office/drawing/2014/main" id="{F473DE12-F103-2492-118A-38A2A6139490}"/>
              </a:ext>
            </a:extLst>
          </p:cNvPr>
          <p:cNvCxnSpPr>
            <a:cxnSpLocks/>
          </p:cNvCxnSpPr>
          <p:nvPr/>
        </p:nvCxnSpPr>
        <p:spPr>
          <a:xfrm>
            <a:off x="7147616" y="1783286"/>
            <a:ext cx="0" cy="255990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3454B71B-E87B-D85A-E07D-B31D876F4206}"/>
              </a:ext>
            </a:extLst>
          </p:cNvPr>
          <p:cNvSpPr txBox="1">
            <a:spLocks/>
          </p:cNvSpPr>
          <p:nvPr/>
        </p:nvSpPr>
        <p:spPr>
          <a:xfrm>
            <a:off x="7009219" y="1467047"/>
            <a:ext cx="4487790" cy="54905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California Launch Sites</a:t>
            </a:r>
            <a:endParaRPr lang="en-US" dirty="0">
              <a:solidFill>
                <a:schemeClr val="accent3">
                  <a:lumMod val="25000"/>
                </a:schemeClr>
              </a:solidFill>
            </a:endParaRPr>
          </a:p>
        </p:txBody>
      </p:sp>
      <p:sp>
        <p:nvSpPr>
          <p:cNvPr id="15" name="TextBox 14">
            <a:extLst>
              <a:ext uri="{FF2B5EF4-FFF2-40B4-BE49-F238E27FC236}">
                <a16:creationId xmlns:a16="http://schemas.microsoft.com/office/drawing/2014/main" id="{535410D5-5C21-6104-0876-A770C6BDF303}"/>
              </a:ext>
            </a:extLst>
          </p:cNvPr>
          <p:cNvSpPr txBox="1"/>
          <p:nvPr/>
        </p:nvSpPr>
        <p:spPr>
          <a:xfrm>
            <a:off x="4015571" y="5027486"/>
            <a:ext cx="6172651" cy="1010533"/>
          </a:xfrm>
          <a:prstGeom prst="rect">
            <a:avLst/>
          </a:prstGeom>
          <a:noFill/>
        </p:spPr>
        <p:txBody>
          <a:bodyPr wrap="square">
            <a:spAutoFit/>
          </a:bodyPr>
          <a:lstStyle/>
          <a:p>
            <a:pPr marL="0" indent="0" algn="ctr">
              <a:lnSpc>
                <a:spcPct val="100000"/>
              </a:lnSpc>
              <a:spcBef>
                <a:spcPts val="1400"/>
              </a:spcBef>
              <a:buNone/>
            </a:pPr>
            <a:r>
              <a:rPr lang="en-US" sz="2400" b="1" dirty="0">
                <a:solidFill>
                  <a:schemeClr val="accent6"/>
                </a:solidFill>
                <a:latin typeface="Abadi"/>
              </a:rPr>
              <a:t>Green Marker </a:t>
            </a:r>
            <a:r>
              <a:rPr lang="en-US" sz="2400" dirty="0">
                <a:solidFill>
                  <a:schemeClr val="accent3">
                    <a:lumMod val="25000"/>
                  </a:schemeClr>
                </a:solidFill>
                <a:latin typeface="Abadi"/>
              </a:rPr>
              <a:t>Shows successful Launch </a:t>
            </a:r>
            <a:endParaRPr lang="en-US" sz="2400" b="1" dirty="0">
              <a:solidFill>
                <a:schemeClr val="accent3">
                  <a:lumMod val="25000"/>
                </a:schemeClr>
              </a:solidFill>
              <a:latin typeface="Abadi"/>
            </a:endParaRPr>
          </a:p>
          <a:p>
            <a:pPr marL="0" indent="0" algn="ctr">
              <a:lnSpc>
                <a:spcPct val="100000"/>
              </a:lnSpc>
              <a:spcBef>
                <a:spcPts val="1400"/>
              </a:spcBef>
              <a:buNone/>
            </a:pPr>
            <a:r>
              <a:rPr lang="en-US" sz="2400" b="1" dirty="0">
                <a:solidFill>
                  <a:srgbClr val="FF0000"/>
                </a:solidFill>
                <a:latin typeface="Abadi"/>
              </a:rPr>
              <a:t>Red Marker </a:t>
            </a:r>
            <a:r>
              <a:rPr lang="en-US" sz="2400" dirty="0">
                <a:solidFill>
                  <a:schemeClr val="accent3">
                    <a:lumMod val="25000"/>
                  </a:schemeClr>
                </a:solidFill>
                <a:latin typeface="Abadi"/>
              </a:rPr>
              <a:t>Shows Failures Launch</a:t>
            </a:r>
          </a:p>
        </p:txBody>
      </p:sp>
      <p:pic>
        <p:nvPicPr>
          <p:cNvPr id="18" name="Picture 17">
            <a:extLst>
              <a:ext uri="{FF2B5EF4-FFF2-40B4-BE49-F238E27FC236}">
                <a16:creationId xmlns:a16="http://schemas.microsoft.com/office/drawing/2014/main" id="{83E599BF-7758-4819-7A41-B74667B77621}"/>
              </a:ext>
            </a:extLst>
          </p:cNvPr>
          <p:cNvPicPr>
            <a:picLocks noChangeAspect="1"/>
          </p:cNvPicPr>
          <p:nvPr/>
        </p:nvPicPr>
        <p:blipFill>
          <a:blip r:embed="rId6"/>
          <a:stretch>
            <a:fillRect/>
          </a:stretch>
        </p:blipFill>
        <p:spPr>
          <a:xfrm>
            <a:off x="7826282" y="2089365"/>
            <a:ext cx="2521478" cy="21499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(CCAFS SLC-40) Distance to Landmarks</a:t>
            </a:r>
          </a:p>
        </p:txBody>
      </p:sp>
      <p:pic>
        <p:nvPicPr>
          <p:cNvPr id="4" name="Picture 3">
            <a:extLst>
              <a:ext uri="{FF2B5EF4-FFF2-40B4-BE49-F238E27FC236}">
                <a16:creationId xmlns:a16="http://schemas.microsoft.com/office/drawing/2014/main" id="{6EE54D3E-8724-8B71-DECD-4AAD8BB2BBDF}"/>
              </a:ext>
            </a:extLst>
          </p:cNvPr>
          <p:cNvPicPr>
            <a:picLocks noChangeAspect="1"/>
          </p:cNvPicPr>
          <p:nvPr/>
        </p:nvPicPr>
        <p:blipFill>
          <a:blip r:embed="rId3"/>
          <a:stretch>
            <a:fillRect/>
          </a:stretch>
        </p:blipFill>
        <p:spPr>
          <a:xfrm>
            <a:off x="297068" y="1491257"/>
            <a:ext cx="1600423" cy="5125165"/>
          </a:xfrm>
          <a:prstGeom prst="rect">
            <a:avLst/>
          </a:prstGeom>
        </p:spPr>
      </p:pic>
      <p:pic>
        <p:nvPicPr>
          <p:cNvPr id="9" name="Picture 8">
            <a:extLst>
              <a:ext uri="{FF2B5EF4-FFF2-40B4-BE49-F238E27FC236}">
                <a16:creationId xmlns:a16="http://schemas.microsoft.com/office/drawing/2014/main" id="{43DCB7A9-F2F1-9AFD-C821-18C679026D87}"/>
              </a:ext>
            </a:extLst>
          </p:cNvPr>
          <p:cNvPicPr>
            <a:picLocks noChangeAspect="1"/>
          </p:cNvPicPr>
          <p:nvPr/>
        </p:nvPicPr>
        <p:blipFill>
          <a:blip r:embed="rId4"/>
          <a:stretch>
            <a:fillRect/>
          </a:stretch>
        </p:blipFill>
        <p:spPr>
          <a:xfrm>
            <a:off x="2141846" y="1509445"/>
            <a:ext cx="3341378" cy="2742516"/>
          </a:xfrm>
          <a:prstGeom prst="rect">
            <a:avLst/>
          </a:prstGeom>
        </p:spPr>
      </p:pic>
      <p:pic>
        <p:nvPicPr>
          <p:cNvPr id="11" name="Picture 10">
            <a:extLst>
              <a:ext uri="{FF2B5EF4-FFF2-40B4-BE49-F238E27FC236}">
                <a16:creationId xmlns:a16="http://schemas.microsoft.com/office/drawing/2014/main" id="{F2752640-8B88-4CE2-8D36-99D02BFC41F9}"/>
              </a:ext>
            </a:extLst>
          </p:cNvPr>
          <p:cNvPicPr>
            <a:picLocks noChangeAspect="1"/>
          </p:cNvPicPr>
          <p:nvPr/>
        </p:nvPicPr>
        <p:blipFill>
          <a:blip r:embed="rId5"/>
          <a:stretch>
            <a:fillRect/>
          </a:stretch>
        </p:blipFill>
        <p:spPr>
          <a:xfrm>
            <a:off x="2526956" y="4592550"/>
            <a:ext cx="2956268" cy="1537429"/>
          </a:xfrm>
          <a:prstGeom prst="rect">
            <a:avLst/>
          </a:prstGeom>
        </p:spPr>
      </p:pic>
      <p:sp>
        <p:nvSpPr>
          <p:cNvPr id="14" name="TextBox 13">
            <a:extLst>
              <a:ext uri="{FF2B5EF4-FFF2-40B4-BE49-F238E27FC236}">
                <a16:creationId xmlns:a16="http://schemas.microsoft.com/office/drawing/2014/main" id="{E7749DE2-E623-DF5D-2DBA-7E018757B411}"/>
              </a:ext>
            </a:extLst>
          </p:cNvPr>
          <p:cNvSpPr txBox="1"/>
          <p:nvPr/>
        </p:nvSpPr>
        <p:spPr>
          <a:xfrm>
            <a:off x="6093492" y="2060892"/>
            <a:ext cx="5242560" cy="923330"/>
          </a:xfrm>
          <a:prstGeom prst="rect">
            <a:avLst/>
          </a:prstGeom>
          <a:noFill/>
        </p:spPr>
        <p:txBody>
          <a:bodyPr wrap="square">
            <a:spAutoFit/>
          </a:bodyPr>
          <a:lstStyle/>
          <a:p>
            <a:r>
              <a:rPr lang="en-US" dirty="0" err="1">
                <a:latin typeface="Abadi" panose="020B0604020104020204" pitchFamily="34" charset="0"/>
              </a:rPr>
              <a:t>distance_highway</a:t>
            </a:r>
            <a:r>
              <a:rPr lang="en-US" dirty="0">
                <a:latin typeface="Abadi" panose="020B0604020104020204" pitchFamily="34" charset="0"/>
              </a:rPr>
              <a:t> = 0.5834695366934144  km</a:t>
            </a:r>
          </a:p>
          <a:p>
            <a:r>
              <a:rPr lang="en-US" dirty="0" err="1">
                <a:latin typeface="Abadi" panose="020B0604020104020204" pitchFamily="34" charset="0"/>
              </a:rPr>
              <a:t>distance_railroad</a:t>
            </a:r>
            <a:r>
              <a:rPr lang="en-US" dirty="0">
                <a:latin typeface="Abadi" panose="020B0604020104020204" pitchFamily="34" charset="0"/>
              </a:rPr>
              <a:t> = 1.2845344718142522  km</a:t>
            </a:r>
          </a:p>
          <a:p>
            <a:r>
              <a:rPr lang="en-US" dirty="0" err="1">
                <a:latin typeface="Abadi" panose="020B0604020104020204" pitchFamily="34" charset="0"/>
              </a:rPr>
              <a:t>distance_city</a:t>
            </a:r>
            <a:r>
              <a:rPr lang="en-US" dirty="0">
                <a:latin typeface="Abadi" panose="020B0604020104020204" pitchFamily="34" charset="0"/>
              </a:rPr>
              <a:t> = 51.434169995172326  km</a:t>
            </a:r>
            <a:endParaRPr lang="en-ID" dirty="0">
              <a:latin typeface="Abadi" panose="020B0604020104020204" pitchFamily="34" charset="0"/>
            </a:endParaRPr>
          </a:p>
        </p:txBody>
      </p:sp>
      <p:sp>
        <p:nvSpPr>
          <p:cNvPr id="16" name="TextBox 15">
            <a:extLst>
              <a:ext uri="{FF2B5EF4-FFF2-40B4-BE49-F238E27FC236}">
                <a16:creationId xmlns:a16="http://schemas.microsoft.com/office/drawing/2014/main" id="{566699A8-25E4-A8AB-CFF6-AB41B9B81BCB}"/>
              </a:ext>
            </a:extLst>
          </p:cNvPr>
          <p:cNvSpPr txBox="1"/>
          <p:nvPr/>
        </p:nvSpPr>
        <p:spPr>
          <a:xfrm>
            <a:off x="6027811" y="3597896"/>
            <a:ext cx="6096000" cy="1200329"/>
          </a:xfrm>
          <a:prstGeom prst="rect">
            <a:avLst/>
          </a:prstGeom>
          <a:noFill/>
        </p:spPr>
        <p:txBody>
          <a:bodyPr wrap="square">
            <a:spAutoFit/>
          </a:bodyPr>
          <a:lstStyle/>
          <a:p>
            <a:pPr algn="l"/>
            <a:r>
              <a:rPr lang="en-US" b="0" i="0" dirty="0">
                <a:effectLst/>
                <a:latin typeface="-apple-system"/>
              </a:rPr>
              <a:t>Are launch sites in close proximity to railways? </a:t>
            </a:r>
            <a:r>
              <a:rPr lang="en-US" b="1" i="0" dirty="0">
                <a:effectLst/>
                <a:latin typeface="-apple-system"/>
              </a:rPr>
              <a:t>No</a:t>
            </a:r>
            <a:endParaRPr lang="en-US" b="0" i="0" dirty="0">
              <a:effectLst/>
              <a:latin typeface="-apple-system"/>
            </a:endParaRPr>
          </a:p>
          <a:p>
            <a:pPr algn="l"/>
            <a:r>
              <a:rPr lang="en-US" b="0" i="0" dirty="0">
                <a:effectLst/>
                <a:latin typeface="-apple-system"/>
              </a:rPr>
              <a:t>Are launch sites in close proximity to highways? </a:t>
            </a:r>
            <a:r>
              <a:rPr lang="en-US" b="1" i="0" dirty="0">
                <a:effectLst/>
                <a:latin typeface="-apple-system"/>
              </a:rPr>
              <a:t>No</a:t>
            </a:r>
          </a:p>
          <a:p>
            <a:pPr algn="l"/>
            <a:r>
              <a:rPr lang="en-US" b="0" i="0" dirty="0">
                <a:effectLst/>
                <a:latin typeface="-apple-system"/>
              </a:rPr>
              <a:t>Are launch sites in close proximity to coastline? </a:t>
            </a:r>
            <a:r>
              <a:rPr lang="en-US" b="1" i="0" dirty="0">
                <a:effectLst/>
                <a:latin typeface="-apple-system"/>
              </a:rPr>
              <a:t>Yes</a:t>
            </a:r>
          </a:p>
          <a:p>
            <a:pPr algn="l"/>
            <a:r>
              <a:rPr lang="en-US" b="0" i="0" dirty="0">
                <a:effectLst/>
                <a:latin typeface="-apple-system"/>
              </a:rPr>
              <a:t>Do launch sites keep certain distance away from cities? </a:t>
            </a:r>
            <a:r>
              <a:rPr lang="en-US" b="1" i="0" dirty="0">
                <a:effectLst/>
                <a:latin typeface="-apple-system"/>
              </a:rPr>
              <a:t>Yes</a:t>
            </a:r>
            <a:endParaRPr lang="en-US" b="0" i="0" dirty="0">
              <a:effectLst/>
              <a:latin typeface="-apple-system"/>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1461270"/>
            <a:ext cx="9745589" cy="1024255"/>
          </a:xfrm>
          <a:prstGeom prst="rect">
            <a:avLst/>
          </a:prstGeom>
        </p:spPr>
        <p:txBody>
          <a:bodyPr lIns="91440" tIns="45720" rIns="91440" bIns="45720" anchor="ctr">
            <a:normAutofit/>
          </a:bodyPr>
          <a:lstStyle/>
          <a:p>
            <a:pPr marL="0" indent="0" algn="ctr">
              <a:lnSpc>
                <a:spcPct val="100000"/>
              </a:lnSpc>
              <a:spcBef>
                <a:spcPts val="1400"/>
              </a:spcBef>
              <a:buNone/>
            </a:pPr>
            <a:r>
              <a:rPr lang="en-US" sz="2200" dirty="0">
                <a:solidFill>
                  <a:schemeClr val="accent3">
                    <a:lumMod val="25000"/>
                  </a:schemeClr>
                </a:solidFill>
                <a:latin typeface="Abadi"/>
              </a:rPr>
              <a:t>We can see that KSC LC-39A had the most successful launches from all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from Each Launch Site</a:t>
            </a:r>
          </a:p>
        </p:txBody>
      </p:sp>
      <p:pic>
        <p:nvPicPr>
          <p:cNvPr id="4" name="Picture 3">
            <a:extLst>
              <a:ext uri="{FF2B5EF4-FFF2-40B4-BE49-F238E27FC236}">
                <a16:creationId xmlns:a16="http://schemas.microsoft.com/office/drawing/2014/main" id="{345FDD4E-C6A7-4679-75A7-3837F5B3EF95}"/>
              </a:ext>
            </a:extLst>
          </p:cNvPr>
          <p:cNvPicPr>
            <a:picLocks noChangeAspect="1"/>
          </p:cNvPicPr>
          <p:nvPr/>
        </p:nvPicPr>
        <p:blipFill>
          <a:blip r:embed="rId3"/>
          <a:stretch>
            <a:fillRect/>
          </a:stretch>
        </p:blipFill>
        <p:spPr>
          <a:xfrm>
            <a:off x="2359606" y="2588799"/>
            <a:ext cx="7472788" cy="356735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22120"/>
            <a:ext cx="9983623" cy="430345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primary challenge addressed in this machine learning project is to predict whether the first stage of a Falcon 9 rocket will successfully land or not. By accurately predicting the landing outcome, potential clients or competing companies can make informed decisions when considering SpaceX as a launch provider or bidding against SpaceX for a rocket launch contract.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Can we accurately predict whether the first stage of a Falcon 9 rocket will successfully land or not?</a:t>
            </a:r>
          </a:p>
          <a:p>
            <a:pPr lvl="1">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How can the predictions from the machine learning model be utilized in the decision-making process for potential clients or competing companies considering SpaceX for a rocket launch?</a:t>
            </a:r>
          </a:p>
          <a:p>
            <a:pPr lvl="1">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What insights can be gained from the exploratory data analysis regarding the distribution of key features and potential patterns related to landing outcomes?</a:t>
            </a:r>
          </a:p>
          <a:p>
            <a:pPr lvl="1">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How accurate, precise, and reliable is the model in predicting first stage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48973495-98BB-C370-FA59-1A8871A4E022}"/>
              </a:ext>
            </a:extLst>
          </p:cNvPr>
          <p:cNvPicPr>
            <a:picLocks noChangeAspect="1"/>
          </p:cNvPicPr>
          <p:nvPr/>
        </p:nvPicPr>
        <p:blipFill>
          <a:blip r:embed="rId3"/>
          <a:stretch>
            <a:fillRect/>
          </a:stretch>
        </p:blipFill>
        <p:spPr>
          <a:xfrm>
            <a:off x="486354" y="1820611"/>
            <a:ext cx="5426766" cy="3472050"/>
          </a:xfrm>
          <a:prstGeom prst="rect">
            <a:avLst/>
          </a:prstGeom>
        </p:spPr>
      </p:pic>
      <p:sp>
        <p:nvSpPr>
          <p:cNvPr id="9" name="Content Placeholder 4">
            <a:extLst>
              <a:ext uri="{FF2B5EF4-FFF2-40B4-BE49-F238E27FC236}">
                <a16:creationId xmlns:a16="http://schemas.microsoft.com/office/drawing/2014/main" id="{A82B5A97-D52C-D249-C252-993D04154650}"/>
              </a:ext>
            </a:extLst>
          </p:cNvPr>
          <p:cNvSpPr txBox="1">
            <a:spLocks/>
          </p:cNvSpPr>
          <p:nvPr/>
        </p:nvSpPr>
        <p:spPr>
          <a:xfrm>
            <a:off x="6476494" y="2128338"/>
            <a:ext cx="4618225" cy="2946582"/>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KSC LC-39A Achieved 76,9% success rate while getting 23,1% failure rate</a:t>
            </a:r>
          </a:p>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highlight>
                  <a:srgbClr val="00FF00"/>
                </a:highlight>
                <a:latin typeface="Abadi"/>
              </a:rPr>
              <a:t>1 means Success</a:t>
            </a:r>
          </a:p>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highlight>
                  <a:srgbClr val="FF0000"/>
                </a:highlight>
                <a:latin typeface="Abadi"/>
              </a:rPr>
              <a:t>0 means Failure</a:t>
            </a:r>
            <a:endParaRPr lang="en-US" sz="2200" dirty="0">
              <a:solidFill>
                <a:schemeClr val="accent3">
                  <a:lumMod val="25000"/>
                </a:schemeClr>
              </a:solidFill>
              <a:highlight>
                <a:srgbClr val="FF0000"/>
              </a:highlight>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59679"/>
            <a:ext cx="10414662" cy="1117283"/>
          </a:xfrm>
          <a:prstGeom prst="rect">
            <a:avLst/>
          </a:prstGeom>
        </p:spPr>
        <p:txBody>
          <a:bodyPr lIns="91440" tIns="45720" rIns="91440" bIns="45720" anchor="ct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Based on the graph above, We can see the success rates for low weighted payloads is higher than the heavy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3633" y="538651"/>
            <a:ext cx="10788356" cy="549048"/>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Scatter Plot of Payload vs Launch Outcome for All Launch Sites (with Different </a:t>
            </a:r>
            <a:r>
              <a:rPr lang="en-US" sz="4200" dirty="0">
                <a:solidFill>
                  <a:srgbClr val="0B49CB"/>
                </a:solidFill>
                <a:latin typeface="Abadi"/>
              </a:rPr>
              <a:t>Payloads</a:t>
            </a:r>
            <a:r>
              <a:rPr lang="en-US" dirty="0">
                <a:solidFill>
                  <a:srgbClr val="0B49CB"/>
                </a:solidFill>
                <a:latin typeface="Abadi"/>
              </a:rPr>
              <a:t>)</a:t>
            </a:r>
          </a:p>
        </p:txBody>
      </p:sp>
      <p:pic>
        <p:nvPicPr>
          <p:cNvPr id="2" name="Picture 1">
            <a:extLst>
              <a:ext uri="{FF2B5EF4-FFF2-40B4-BE49-F238E27FC236}">
                <a16:creationId xmlns:a16="http://schemas.microsoft.com/office/drawing/2014/main" id="{0317F5E1-BD13-EA45-EE87-B253DF2C78A2}"/>
              </a:ext>
            </a:extLst>
          </p:cNvPr>
          <p:cNvPicPr>
            <a:picLocks noChangeAspect="1"/>
          </p:cNvPicPr>
          <p:nvPr/>
        </p:nvPicPr>
        <p:blipFill>
          <a:blip r:embed="rId3"/>
          <a:stretch>
            <a:fillRect/>
          </a:stretch>
        </p:blipFill>
        <p:spPr>
          <a:xfrm>
            <a:off x="840792" y="1633139"/>
            <a:ext cx="10510415" cy="317629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836853"/>
            <a:ext cx="10687962" cy="1154062"/>
          </a:xfrm>
          <a:prstGeom prst="rect">
            <a:avLst/>
          </a:prstGeom>
        </p:spPr>
        <p:txBody>
          <a:bodyPr vert="horz" lIns="91440" tIns="45720" rIns="91440" bIns="45720" rtlCol="0" anchor="ctr">
            <a:normAutofit/>
          </a:bodyPr>
          <a:lstStyle/>
          <a:p>
            <a:pPr marL="0" indent="0" algn="ctr">
              <a:spcBef>
                <a:spcPts val="1400"/>
              </a:spcBef>
              <a:buNone/>
            </a:pPr>
            <a:r>
              <a:rPr lang="en-US" dirty="0">
                <a:latin typeface="Abadi" panose="020B0604020104020204" pitchFamily="34" charset="0"/>
              </a:rPr>
              <a:t>Based on the code above, The </a:t>
            </a:r>
            <a:r>
              <a:rPr lang="en-US" b="1" dirty="0">
                <a:latin typeface="Abadi" panose="020B0604020104020204" pitchFamily="34" charset="0"/>
              </a:rPr>
              <a:t>decision tree classifier </a:t>
            </a:r>
            <a:r>
              <a:rPr lang="en-US" dirty="0">
                <a:latin typeface="Abadi" panose="020B0604020104020204" pitchFamily="34" charset="0"/>
              </a:rPr>
              <a:t>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D628D87-3180-4C01-828E-CB23901B8756}"/>
              </a:ext>
            </a:extLst>
          </p:cNvPr>
          <p:cNvPicPr>
            <a:picLocks noChangeAspect="1"/>
          </p:cNvPicPr>
          <p:nvPr/>
        </p:nvPicPr>
        <p:blipFill>
          <a:blip r:embed="rId3"/>
          <a:stretch>
            <a:fillRect/>
          </a:stretch>
        </p:blipFill>
        <p:spPr>
          <a:xfrm>
            <a:off x="557784" y="1418106"/>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39349" cy="3811588"/>
          </a:xfrm>
          <a:prstGeom prst="rect">
            <a:avLst/>
          </a:prstGeom>
        </p:spPr>
        <p:txBody>
          <a:bodyPr anchor="ct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3F19725-EA2D-3388-8203-80A42E07038C}"/>
              </a:ext>
            </a:extLst>
          </p:cNvPr>
          <p:cNvPicPr>
            <a:picLocks noChangeAspect="1"/>
          </p:cNvPicPr>
          <p:nvPr/>
        </p:nvPicPr>
        <p:blipFill>
          <a:blip r:embed="rId3"/>
          <a:stretch>
            <a:fillRect/>
          </a:stretch>
        </p:blipFill>
        <p:spPr>
          <a:xfrm>
            <a:off x="6561573" y="2057400"/>
            <a:ext cx="4985221" cy="36060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gn="l">
              <a:lnSpc>
                <a:spcPct val="100000"/>
              </a:lnSpc>
              <a:buNone/>
            </a:pPr>
            <a:r>
              <a:rPr lang="en-US" sz="2400" i="0" dirty="0">
                <a:effectLst/>
                <a:latin typeface="Abadi" panose="020B0604020104020204" pitchFamily="34" charset="0"/>
              </a:rPr>
              <a:t>In summary:</a:t>
            </a:r>
          </a:p>
          <a:p>
            <a:pPr algn="l">
              <a:lnSpc>
                <a:spcPct val="100000"/>
              </a:lnSpc>
              <a:buFont typeface="Arial" panose="020B0604020202020204" pitchFamily="34" charset="0"/>
              <a:buChar char="•"/>
            </a:pPr>
            <a:r>
              <a:rPr lang="en-US" sz="2400" i="0" dirty="0">
                <a:effectLst/>
                <a:latin typeface="Abadi" panose="020B0604020104020204" pitchFamily="34" charset="0"/>
              </a:rPr>
              <a:t>A launch site's success rate is positively correlated with the magnitude of flights conducted there.</a:t>
            </a:r>
          </a:p>
          <a:p>
            <a:pPr algn="l">
              <a:lnSpc>
                <a:spcPct val="100000"/>
              </a:lnSpc>
              <a:buFont typeface="Arial" panose="020B0604020202020204" pitchFamily="34" charset="0"/>
              <a:buChar char="•"/>
            </a:pPr>
            <a:r>
              <a:rPr lang="en-US" sz="2400" i="0" dirty="0">
                <a:effectLst/>
                <a:latin typeface="Abadi" panose="020B0604020104020204" pitchFamily="34" charset="0"/>
              </a:rPr>
              <a:t>The launch success rate witnessed a continuous rise from 2013 to 2020.</a:t>
            </a:r>
          </a:p>
          <a:p>
            <a:pPr algn="l">
              <a:lnSpc>
                <a:spcPct val="100000"/>
              </a:lnSpc>
              <a:buFont typeface="Arial" panose="020B0604020202020204" pitchFamily="34" charset="0"/>
              <a:buChar char="•"/>
            </a:pPr>
            <a:r>
              <a:rPr lang="en-US" sz="2400" i="0" dirty="0">
                <a:effectLst/>
                <a:latin typeface="Abadi" panose="020B0604020104020204" pitchFamily="34" charset="0"/>
              </a:rPr>
              <a:t>Orbits ES-L1, GEO, HEO, SSO, and VLEO exhibited the highest success rates.</a:t>
            </a:r>
          </a:p>
          <a:p>
            <a:pPr algn="l">
              <a:lnSpc>
                <a:spcPct val="100000"/>
              </a:lnSpc>
              <a:buFont typeface="Arial" panose="020B0604020202020204" pitchFamily="34" charset="0"/>
              <a:buChar char="•"/>
            </a:pPr>
            <a:r>
              <a:rPr lang="en-US" sz="2400" i="0" dirty="0">
                <a:effectLst/>
                <a:latin typeface="Abadi" panose="020B0604020104020204" pitchFamily="34" charset="0"/>
              </a:rPr>
              <a:t>Among all launch sites, KSC LC-39A boasted the highest number of successful launches.</a:t>
            </a:r>
          </a:p>
          <a:p>
            <a:pPr algn="l">
              <a:lnSpc>
                <a:spcPct val="100000"/>
              </a:lnSpc>
              <a:buFont typeface="Arial" panose="020B0604020202020204" pitchFamily="34" charset="0"/>
              <a:buChar char="•"/>
            </a:pPr>
            <a:r>
              <a:rPr lang="en-US" sz="2400" i="0" dirty="0">
                <a:effectLst/>
                <a:latin typeface="Abadi" panose="020B0604020104020204" pitchFamily="34" charset="0"/>
              </a:rPr>
              <a:t>The Decision tree classifier stands out as the most effective machine learning algorithm for this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326496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 and Data Standardization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initiated the data collection process by utilizing a GET request to the SpaceX API. </a:t>
            </a:r>
          </a:p>
          <a:p>
            <a:pPr>
              <a:lnSpc>
                <a:spcPct val="100000"/>
              </a:lnSpc>
              <a:spcBef>
                <a:spcPts val="1400"/>
              </a:spcBef>
            </a:pPr>
            <a:r>
              <a:rPr lang="en-US" sz="2200" dirty="0">
                <a:solidFill>
                  <a:schemeClr val="accent3">
                    <a:lumMod val="25000"/>
                  </a:schemeClr>
                </a:solidFill>
                <a:latin typeface="Abadi" panose="020B0604020104020204" pitchFamily="34" charset="0"/>
              </a:rPr>
              <a:t>Following this, we decoded the response content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transformed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the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method. </a:t>
            </a:r>
          </a:p>
          <a:p>
            <a:pPr>
              <a:lnSpc>
                <a:spcPct val="100000"/>
              </a:lnSpc>
              <a:spcBef>
                <a:spcPts val="1400"/>
              </a:spcBef>
            </a:pPr>
            <a:r>
              <a:rPr lang="en-US" sz="2200" dirty="0">
                <a:solidFill>
                  <a:schemeClr val="accent3">
                    <a:lumMod val="25000"/>
                  </a:schemeClr>
                </a:solidFill>
                <a:latin typeface="Abadi" panose="020B0604020104020204" pitchFamily="34" charset="0"/>
              </a:rPr>
              <a:t>Subsequently, we conducted data cleaning, examined for any missing values, and addressed them as needed.</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engaged in web scraping from Wikipedia to retrieve Falcon 9 launch records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in order to extract the launch records presented in an HTML table, parse the table, and convert the information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subsequent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9C75F5-CA47-941E-3D33-53E6A9257FEF}"/>
              </a:ext>
            </a:extLst>
          </p:cNvPr>
          <p:cNvPicPr>
            <a:picLocks noChangeAspect="1"/>
          </p:cNvPicPr>
          <p:nvPr/>
        </p:nvPicPr>
        <p:blipFill>
          <a:blip r:embed="rId3"/>
          <a:stretch>
            <a:fillRect/>
          </a:stretch>
        </p:blipFill>
        <p:spPr>
          <a:xfrm>
            <a:off x="5769633" y="1800225"/>
            <a:ext cx="5601629" cy="4212143"/>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https://github.com/kevinrioharris/IBM-Courses-Data-Science/blob/main/Applied%20Data%20Science%20Capstone/Data%20Collection%20API_FinalPresentation.ipynb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Notebook:</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3"/>
              </a:rPr>
              <a:t>https://github.com/kevinrioharris/IBM-Courses-Data-Science/blob/main/Applied%20Data%20Science%20Capstone/Data%20Collection%20with%20Web%20Scraping_FinalPresentation.ipynb</a:t>
            </a:r>
            <a:r>
              <a:rPr lang="en-US" sz="16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733B936-C858-7063-25C4-3D37A0DF3FAA}"/>
              </a:ext>
            </a:extLst>
          </p:cNvPr>
          <p:cNvPicPr>
            <a:picLocks noChangeAspect="1"/>
          </p:cNvPicPr>
          <p:nvPr/>
        </p:nvPicPr>
        <p:blipFill>
          <a:blip r:embed="rId4"/>
          <a:stretch>
            <a:fillRect/>
          </a:stretch>
        </p:blipFill>
        <p:spPr>
          <a:xfrm>
            <a:off x="6461760" y="1387015"/>
            <a:ext cx="4516219" cy="493233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290</TotalTime>
  <Words>2223</Words>
  <Application>Microsoft Office PowerPoint</Application>
  <PresentationFormat>Widescreen</PresentationFormat>
  <Paragraphs>215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Kevin Rio Harristyando</cp:lastModifiedBy>
  <cp:revision>209</cp:revision>
  <dcterms:created xsi:type="dcterms:W3CDTF">2021-04-29T18:58:34Z</dcterms:created>
  <dcterms:modified xsi:type="dcterms:W3CDTF">2023-11-21T16:00:46Z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